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68" r:id="rId2"/>
    <p:sldId id="286" r:id="rId3"/>
    <p:sldId id="269" r:id="rId4"/>
    <p:sldId id="270" r:id="rId5"/>
    <p:sldId id="271" r:id="rId6"/>
    <p:sldId id="272" r:id="rId7"/>
    <p:sldId id="273" r:id="rId8"/>
    <p:sldId id="275" r:id="rId9"/>
    <p:sldId id="276" r:id="rId10"/>
    <p:sldId id="277" r:id="rId11"/>
    <p:sldId id="278" r:id="rId12"/>
    <p:sldId id="281" r:id="rId13"/>
    <p:sldId id="283" r:id="rId14"/>
    <p:sldId id="291" r:id="rId15"/>
    <p:sldId id="292" r:id="rId16"/>
    <p:sldId id="287" r:id="rId17"/>
    <p:sldId id="293" r:id="rId18"/>
    <p:sldId id="285" r:id="rId19"/>
    <p:sldId id="290" r:id="rId20"/>
    <p:sldId id="289" r:id="rId21"/>
    <p:sldId id="288"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7CDA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9" d="100"/>
          <a:sy n="59" d="100"/>
        </p:scale>
        <p:origin x="-192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CEEF19-BD0B-3C4C-9D5E-740514520CA7}" type="datetimeFigureOut">
              <a:rPr lang="en-US" smtClean="0"/>
              <a:pPr/>
              <a:t>9/29/17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1C993D-E995-A840-8817-C018B16EF4AF}" type="slidenum">
              <a:rPr lang="en-US" smtClean="0"/>
              <a:pPr/>
              <a:t>‹#›</a:t>
            </a:fld>
            <a:endParaRPr lang="en-US"/>
          </a:p>
        </p:txBody>
      </p:sp>
    </p:spTree>
    <p:extLst>
      <p:ext uri="{BB962C8B-B14F-4D97-AF65-F5344CB8AC3E}">
        <p14:creationId xmlns:p14="http://schemas.microsoft.com/office/powerpoint/2010/main" val="414624345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a:t>
            </a:r>
            <a:endParaRPr lang="en-US" dirty="0"/>
          </a:p>
        </p:txBody>
      </p:sp>
      <p:sp>
        <p:nvSpPr>
          <p:cNvPr id="4" name="Slide Number Placeholder 3"/>
          <p:cNvSpPr>
            <a:spLocks noGrp="1"/>
          </p:cNvSpPr>
          <p:nvPr>
            <p:ph type="sldNum" sz="quarter" idx="10"/>
          </p:nvPr>
        </p:nvSpPr>
        <p:spPr/>
        <p:txBody>
          <a:bodyPr/>
          <a:lstStyle/>
          <a:p>
            <a:fld id="{C21C993D-E995-A840-8817-C018B16EF4AF}" type="slidenum">
              <a:rPr lang="en-US" smtClean="0"/>
              <a:pPr/>
              <a:t>1</a:t>
            </a:fld>
            <a:endParaRPr lang="en-US"/>
          </a:p>
        </p:txBody>
      </p:sp>
    </p:spTree>
    <p:extLst>
      <p:ext uri="{BB962C8B-B14F-4D97-AF65-F5344CB8AC3E}">
        <p14:creationId xmlns:p14="http://schemas.microsoft.com/office/powerpoint/2010/main" val="1791859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Division</a:t>
            </a:r>
            <a:r>
              <a:rPr lang="en-US" baseline="0" dirty="0" smtClean="0"/>
              <a:t> of labor</a:t>
            </a:r>
          </a:p>
          <a:p>
            <a:r>
              <a:rPr lang="en-US" baseline="0" dirty="0" smtClean="0"/>
              <a:t>Specialization</a:t>
            </a:r>
            <a:endParaRPr lang="en-US" dirty="0"/>
          </a:p>
        </p:txBody>
      </p:sp>
      <p:sp>
        <p:nvSpPr>
          <p:cNvPr id="4" name="Slide Number Placeholder 3"/>
          <p:cNvSpPr>
            <a:spLocks noGrp="1"/>
          </p:cNvSpPr>
          <p:nvPr>
            <p:ph type="sldNum" sz="quarter" idx="10"/>
          </p:nvPr>
        </p:nvSpPr>
        <p:spPr/>
        <p:txBody>
          <a:bodyPr/>
          <a:lstStyle/>
          <a:p>
            <a:fld id="{C21C993D-E995-A840-8817-C018B16EF4AF}" type="slidenum">
              <a:rPr lang="en-US" smtClean="0"/>
              <a:pPr/>
              <a:t>2</a:t>
            </a:fld>
            <a:endParaRPr lang="en-US"/>
          </a:p>
        </p:txBody>
      </p:sp>
    </p:spTree>
    <p:extLst>
      <p:ext uri="{BB962C8B-B14F-4D97-AF65-F5344CB8AC3E}">
        <p14:creationId xmlns:p14="http://schemas.microsoft.com/office/powerpoint/2010/main" val="1791859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Haymarket</a:t>
            </a:r>
            <a:r>
              <a:rPr lang="en-US" baseline="0" dirty="0" smtClean="0"/>
              <a:t> bomb explosion</a:t>
            </a:r>
            <a:endParaRPr lang="en-US" dirty="0"/>
          </a:p>
        </p:txBody>
      </p:sp>
      <p:sp>
        <p:nvSpPr>
          <p:cNvPr id="4" name="Slide Number Placeholder 3"/>
          <p:cNvSpPr>
            <a:spLocks noGrp="1"/>
          </p:cNvSpPr>
          <p:nvPr>
            <p:ph type="sldNum" sz="quarter" idx="10"/>
          </p:nvPr>
        </p:nvSpPr>
        <p:spPr/>
        <p:txBody>
          <a:bodyPr/>
          <a:lstStyle/>
          <a:p>
            <a:fld id="{C21C993D-E995-A840-8817-C018B16EF4AF}" type="slidenum">
              <a:rPr lang="en-US" smtClean="0"/>
              <a:pPr/>
              <a:t>4</a:t>
            </a:fld>
            <a:endParaRPr lang="en-US"/>
          </a:p>
        </p:txBody>
      </p:sp>
    </p:spTree>
    <p:extLst>
      <p:ext uri="{BB962C8B-B14F-4D97-AF65-F5344CB8AC3E}">
        <p14:creationId xmlns:p14="http://schemas.microsoft.com/office/powerpoint/2010/main" val="2550828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ChangeArrowheads="1" noTextEdit="1"/>
          </p:cNvSpPr>
          <p:nvPr>
            <p:ph type="sldImg"/>
          </p:nvPr>
        </p:nvSpPr>
        <p:spPr>
          <a:ln/>
        </p:spPr>
      </p:sp>
      <p:sp>
        <p:nvSpPr>
          <p:cNvPr id="2457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Arial"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3393D61-4F6F-FF48-B8B2-7F4696046AF2}" type="datetimeFigureOut">
              <a:rPr lang="en-US" smtClean="0"/>
              <a:pPr/>
              <a:t>9/29/17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826A79-85C2-0945-9FCA-2C0146CF5DF9}" type="slidenum">
              <a:rPr lang="en-US" smtClean="0"/>
              <a:pPr/>
              <a:t>‹#›</a:t>
            </a:fld>
            <a:endParaRPr lang="en-US"/>
          </a:p>
        </p:txBody>
      </p:sp>
    </p:spTree>
    <p:extLst>
      <p:ext uri="{BB962C8B-B14F-4D97-AF65-F5344CB8AC3E}">
        <p14:creationId xmlns:p14="http://schemas.microsoft.com/office/powerpoint/2010/main" val="389599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393D61-4F6F-FF48-B8B2-7F4696046AF2}" type="datetimeFigureOut">
              <a:rPr lang="en-US" smtClean="0"/>
              <a:pPr/>
              <a:t>9/29/17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826A79-85C2-0945-9FCA-2C0146CF5DF9}" type="slidenum">
              <a:rPr lang="en-US" smtClean="0"/>
              <a:pPr/>
              <a:t>‹#›</a:t>
            </a:fld>
            <a:endParaRPr lang="en-US"/>
          </a:p>
        </p:txBody>
      </p:sp>
    </p:spTree>
    <p:extLst>
      <p:ext uri="{BB962C8B-B14F-4D97-AF65-F5344CB8AC3E}">
        <p14:creationId xmlns:p14="http://schemas.microsoft.com/office/powerpoint/2010/main" val="2547034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393D61-4F6F-FF48-B8B2-7F4696046AF2}" type="datetimeFigureOut">
              <a:rPr lang="en-US" smtClean="0"/>
              <a:pPr/>
              <a:t>9/29/17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826A79-85C2-0945-9FCA-2C0146CF5DF9}" type="slidenum">
              <a:rPr lang="en-US" smtClean="0"/>
              <a:pPr/>
              <a:t>‹#›</a:t>
            </a:fld>
            <a:endParaRPr lang="en-US"/>
          </a:p>
        </p:txBody>
      </p:sp>
    </p:spTree>
    <p:extLst>
      <p:ext uri="{BB962C8B-B14F-4D97-AF65-F5344CB8AC3E}">
        <p14:creationId xmlns:p14="http://schemas.microsoft.com/office/powerpoint/2010/main" val="34293479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393D61-4F6F-FF48-B8B2-7F4696046AF2}" type="datetimeFigureOut">
              <a:rPr lang="en-US" smtClean="0"/>
              <a:pPr/>
              <a:t>9/29/17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826A79-85C2-0945-9FCA-2C0146CF5DF9}" type="slidenum">
              <a:rPr lang="en-US" smtClean="0"/>
              <a:pPr/>
              <a:t>‹#›</a:t>
            </a:fld>
            <a:endParaRPr lang="en-US"/>
          </a:p>
        </p:txBody>
      </p:sp>
    </p:spTree>
    <p:extLst>
      <p:ext uri="{BB962C8B-B14F-4D97-AF65-F5344CB8AC3E}">
        <p14:creationId xmlns:p14="http://schemas.microsoft.com/office/powerpoint/2010/main" val="1848109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393D61-4F6F-FF48-B8B2-7F4696046AF2}" type="datetimeFigureOut">
              <a:rPr lang="en-US" smtClean="0"/>
              <a:pPr/>
              <a:t>9/29/17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826A79-85C2-0945-9FCA-2C0146CF5DF9}" type="slidenum">
              <a:rPr lang="en-US" smtClean="0"/>
              <a:pPr/>
              <a:t>‹#›</a:t>
            </a:fld>
            <a:endParaRPr lang="en-US"/>
          </a:p>
        </p:txBody>
      </p:sp>
    </p:spTree>
    <p:extLst>
      <p:ext uri="{BB962C8B-B14F-4D97-AF65-F5344CB8AC3E}">
        <p14:creationId xmlns:p14="http://schemas.microsoft.com/office/powerpoint/2010/main" val="2703651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393D61-4F6F-FF48-B8B2-7F4696046AF2}" type="datetimeFigureOut">
              <a:rPr lang="en-US" smtClean="0"/>
              <a:pPr/>
              <a:t>9/29/17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826A79-85C2-0945-9FCA-2C0146CF5DF9}" type="slidenum">
              <a:rPr lang="en-US" smtClean="0"/>
              <a:pPr/>
              <a:t>‹#›</a:t>
            </a:fld>
            <a:endParaRPr lang="en-US"/>
          </a:p>
        </p:txBody>
      </p:sp>
    </p:spTree>
    <p:extLst>
      <p:ext uri="{BB962C8B-B14F-4D97-AF65-F5344CB8AC3E}">
        <p14:creationId xmlns:p14="http://schemas.microsoft.com/office/powerpoint/2010/main" val="651178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3393D61-4F6F-FF48-B8B2-7F4696046AF2}" type="datetimeFigureOut">
              <a:rPr lang="en-US" smtClean="0"/>
              <a:pPr/>
              <a:t>9/29/17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826A79-85C2-0945-9FCA-2C0146CF5DF9}" type="slidenum">
              <a:rPr lang="en-US" smtClean="0"/>
              <a:pPr/>
              <a:t>‹#›</a:t>
            </a:fld>
            <a:endParaRPr lang="en-US"/>
          </a:p>
        </p:txBody>
      </p:sp>
    </p:spTree>
    <p:extLst>
      <p:ext uri="{BB962C8B-B14F-4D97-AF65-F5344CB8AC3E}">
        <p14:creationId xmlns:p14="http://schemas.microsoft.com/office/powerpoint/2010/main" val="946674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3393D61-4F6F-FF48-B8B2-7F4696046AF2}" type="datetimeFigureOut">
              <a:rPr lang="en-US" smtClean="0"/>
              <a:pPr/>
              <a:t>9/29/17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826A79-85C2-0945-9FCA-2C0146CF5DF9}" type="slidenum">
              <a:rPr lang="en-US" smtClean="0"/>
              <a:pPr/>
              <a:t>‹#›</a:t>
            </a:fld>
            <a:endParaRPr lang="en-US"/>
          </a:p>
        </p:txBody>
      </p:sp>
    </p:spTree>
    <p:extLst>
      <p:ext uri="{BB962C8B-B14F-4D97-AF65-F5344CB8AC3E}">
        <p14:creationId xmlns:p14="http://schemas.microsoft.com/office/powerpoint/2010/main" val="1022391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393D61-4F6F-FF48-B8B2-7F4696046AF2}" type="datetimeFigureOut">
              <a:rPr lang="en-US" smtClean="0"/>
              <a:pPr/>
              <a:t>9/29/17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826A79-85C2-0945-9FCA-2C0146CF5DF9}" type="slidenum">
              <a:rPr lang="en-US" smtClean="0"/>
              <a:pPr/>
              <a:t>‹#›</a:t>
            </a:fld>
            <a:endParaRPr lang="en-US"/>
          </a:p>
        </p:txBody>
      </p:sp>
    </p:spTree>
    <p:extLst>
      <p:ext uri="{BB962C8B-B14F-4D97-AF65-F5344CB8AC3E}">
        <p14:creationId xmlns:p14="http://schemas.microsoft.com/office/powerpoint/2010/main" val="44448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393D61-4F6F-FF48-B8B2-7F4696046AF2}" type="datetimeFigureOut">
              <a:rPr lang="en-US" smtClean="0"/>
              <a:pPr/>
              <a:t>9/29/17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826A79-85C2-0945-9FCA-2C0146CF5DF9}" type="slidenum">
              <a:rPr lang="en-US" smtClean="0"/>
              <a:pPr/>
              <a:t>‹#›</a:t>
            </a:fld>
            <a:endParaRPr lang="en-US"/>
          </a:p>
        </p:txBody>
      </p:sp>
    </p:spTree>
    <p:extLst>
      <p:ext uri="{BB962C8B-B14F-4D97-AF65-F5344CB8AC3E}">
        <p14:creationId xmlns:p14="http://schemas.microsoft.com/office/powerpoint/2010/main" val="14586710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393D61-4F6F-FF48-B8B2-7F4696046AF2}" type="datetimeFigureOut">
              <a:rPr lang="en-US" smtClean="0"/>
              <a:pPr/>
              <a:t>9/29/17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826A79-85C2-0945-9FCA-2C0146CF5DF9}" type="slidenum">
              <a:rPr lang="en-US" smtClean="0"/>
              <a:pPr/>
              <a:t>‹#›</a:t>
            </a:fld>
            <a:endParaRPr lang="en-US"/>
          </a:p>
        </p:txBody>
      </p:sp>
    </p:spTree>
    <p:extLst>
      <p:ext uri="{BB962C8B-B14F-4D97-AF65-F5344CB8AC3E}">
        <p14:creationId xmlns:p14="http://schemas.microsoft.com/office/powerpoint/2010/main" val="6586164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393D61-4F6F-FF48-B8B2-7F4696046AF2}" type="datetimeFigureOut">
              <a:rPr lang="en-US" smtClean="0"/>
              <a:pPr/>
              <a:t>9/29/17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826A79-85C2-0945-9FCA-2C0146CF5DF9}" type="slidenum">
              <a:rPr lang="en-US" smtClean="0"/>
              <a:pPr/>
              <a:t>‹#›</a:t>
            </a:fld>
            <a:endParaRPr lang="en-US"/>
          </a:p>
        </p:txBody>
      </p:sp>
    </p:spTree>
    <p:extLst>
      <p:ext uri="{BB962C8B-B14F-4D97-AF65-F5344CB8AC3E}">
        <p14:creationId xmlns:p14="http://schemas.microsoft.com/office/powerpoint/2010/main" val="23535079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ww.youtube.com/watch?v=fSQgCy_iIcc&amp;t=416s" TargetMode="External"/><Relationship Id="rId3" Type="http://schemas.openxmlformats.org/officeDocument/2006/relationships/hyperlink" Target="https://www.youtube.com/watch?v=dIuaW9YWqEU"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149476" y="338852"/>
            <a:ext cx="7458302" cy="6265148"/>
          </a:xfrm>
          <a:prstGeom prst="rect">
            <a:avLst/>
          </a:prstGeom>
        </p:spPr>
      </p:pic>
      <p:sp>
        <p:nvSpPr>
          <p:cNvPr id="3" name="TextBox 2"/>
          <p:cNvSpPr txBox="1"/>
          <p:nvPr/>
        </p:nvSpPr>
        <p:spPr>
          <a:xfrm>
            <a:off x="505710" y="1136386"/>
            <a:ext cx="1287532" cy="1200328"/>
          </a:xfrm>
          <a:prstGeom prst="rect">
            <a:avLst/>
          </a:prstGeom>
          <a:noFill/>
        </p:spPr>
        <p:txBody>
          <a:bodyPr wrap="none" rtlCol="0">
            <a:spAutoFit/>
          </a:bodyPr>
          <a:lstStyle/>
          <a:p>
            <a:r>
              <a:rPr lang="en-US" sz="2400" dirty="0" smtClean="0"/>
              <a:t>Surface</a:t>
            </a:r>
          </a:p>
          <a:p>
            <a:r>
              <a:rPr lang="en-US" sz="2400" dirty="0" smtClean="0"/>
              <a:t>Deep</a:t>
            </a:r>
          </a:p>
          <a:p>
            <a:r>
              <a:rPr lang="en-US" sz="2400" dirty="0" smtClean="0"/>
              <a:t>Meaning</a:t>
            </a:r>
            <a:endParaRPr lang="en-US" sz="2400" dirty="0"/>
          </a:p>
        </p:txBody>
      </p:sp>
      <p:sp>
        <p:nvSpPr>
          <p:cNvPr id="5" name="TextBox 4"/>
          <p:cNvSpPr txBox="1"/>
          <p:nvPr/>
        </p:nvSpPr>
        <p:spPr>
          <a:xfrm>
            <a:off x="719667" y="381000"/>
            <a:ext cx="1341383" cy="461665"/>
          </a:xfrm>
          <a:prstGeom prst="rect">
            <a:avLst/>
          </a:prstGeom>
          <a:noFill/>
        </p:spPr>
        <p:txBody>
          <a:bodyPr wrap="none" rtlCol="0">
            <a:spAutoFit/>
          </a:bodyPr>
          <a:lstStyle/>
          <a:p>
            <a:r>
              <a:rPr lang="en-US" sz="2400" dirty="0" smtClean="0"/>
              <a:t>Warm up</a:t>
            </a:r>
            <a:endParaRPr lang="en-US" sz="2400" dirty="0"/>
          </a:p>
        </p:txBody>
      </p:sp>
    </p:spTree>
    <p:extLst>
      <p:ext uri="{BB962C8B-B14F-4D97-AF65-F5344CB8AC3E}">
        <p14:creationId xmlns:p14="http://schemas.microsoft.com/office/powerpoint/2010/main" val="34245249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knitt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663" y="914400"/>
            <a:ext cx="7177087"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4319559"/>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mp:transition xmlns:mp="http://schemas.microsoft.com/office/mac/powerpoint/2008/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_miner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7200"/>
            <a:ext cx="9144000" cy="5920740"/>
          </a:xfrm>
          <a:prstGeom prst="rect">
            <a:avLst/>
          </a:prstGeom>
        </p:spPr>
      </p:pic>
    </p:spTree>
    <p:extLst>
      <p:ext uri="{BB962C8B-B14F-4D97-AF65-F5344CB8AC3E}">
        <p14:creationId xmlns:p14="http://schemas.microsoft.com/office/powerpoint/2010/main" val="392043454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3625" y="2284630"/>
            <a:ext cx="8204151" cy="4524316"/>
          </a:xfrm>
          <a:prstGeom prst="rect">
            <a:avLst/>
          </a:prstGeom>
        </p:spPr>
        <p:txBody>
          <a:bodyPr wrap="square">
            <a:spAutoFit/>
          </a:bodyPr>
          <a:lstStyle/>
          <a:p>
            <a:pPr marL="571500" indent="-571500">
              <a:buFont typeface="Arial"/>
              <a:buChar char="•"/>
            </a:pPr>
            <a:r>
              <a:rPr lang="en-US" sz="3600" dirty="0"/>
              <a:t>They made workers </a:t>
            </a:r>
            <a:r>
              <a:rPr lang="en-US" sz="3600" b="1" dirty="0"/>
              <a:t>sign contracts </a:t>
            </a:r>
            <a:r>
              <a:rPr lang="en-US" sz="3600" dirty="0"/>
              <a:t>promising not to join a union.</a:t>
            </a:r>
          </a:p>
          <a:p>
            <a:pPr marL="571500" indent="-571500">
              <a:buFont typeface="Arial"/>
              <a:buChar char="•"/>
            </a:pPr>
            <a:r>
              <a:rPr lang="en-US" sz="3600" dirty="0"/>
              <a:t>They </a:t>
            </a:r>
            <a:r>
              <a:rPr lang="en-US" sz="3600" b="1" dirty="0"/>
              <a:t>kept a </a:t>
            </a:r>
            <a:r>
              <a:rPr lang="en-US" sz="3600" b="1" dirty="0" smtClean="0"/>
              <a:t>list </a:t>
            </a:r>
            <a:r>
              <a:rPr lang="en-US" sz="3600" dirty="0" smtClean="0"/>
              <a:t>of </a:t>
            </a:r>
            <a:r>
              <a:rPr lang="en-US" sz="3600" dirty="0"/>
              <a:t>workers who were pro-union.</a:t>
            </a:r>
          </a:p>
          <a:p>
            <a:pPr marL="571500" indent="-571500">
              <a:buFont typeface="Arial"/>
              <a:buChar char="•"/>
            </a:pPr>
            <a:r>
              <a:rPr lang="en-US" sz="3600" dirty="0"/>
              <a:t>They used </a:t>
            </a:r>
            <a:r>
              <a:rPr lang="en-US" sz="3600" b="1" dirty="0"/>
              <a:t>lockouts</a:t>
            </a:r>
            <a:r>
              <a:rPr lang="en-US" sz="3600" dirty="0"/>
              <a:t> to keep union workers out of the workplace.</a:t>
            </a:r>
          </a:p>
          <a:p>
            <a:pPr marL="571500" indent="-571500">
              <a:buFont typeface="Arial"/>
              <a:buChar char="•"/>
            </a:pPr>
            <a:r>
              <a:rPr lang="en-US" sz="3600" dirty="0"/>
              <a:t>They hired </a:t>
            </a:r>
            <a:r>
              <a:rPr lang="en-US" sz="3600" b="1" dirty="0"/>
              <a:t>strikebreakers</a:t>
            </a:r>
            <a:r>
              <a:rPr lang="en-US" sz="3600" dirty="0"/>
              <a:t> to take the jobs of striking workers.</a:t>
            </a:r>
          </a:p>
        </p:txBody>
      </p:sp>
      <p:sp>
        <p:nvSpPr>
          <p:cNvPr id="3" name="Rectangle 2"/>
          <p:cNvSpPr/>
          <p:nvPr/>
        </p:nvSpPr>
        <p:spPr>
          <a:xfrm>
            <a:off x="237697" y="221439"/>
            <a:ext cx="8430079" cy="1794139"/>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4400" dirty="0" smtClean="0">
                <a:solidFill>
                  <a:schemeClr val="tx1"/>
                </a:solidFill>
              </a:rPr>
              <a:t>How did BIG BUSINESS control labor?</a:t>
            </a:r>
            <a:endParaRPr lang="en-US" sz="4400" dirty="0">
              <a:solidFill>
                <a:schemeClr val="tx1"/>
              </a:solidFill>
            </a:endParaRPr>
          </a:p>
        </p:txBody>
      </p:sp>
    </p:spTree>
    <p:extLst>
      <p:ext uri="{BB962C8B-B14F-4D97-AF65-F5344CB8AC3E}">
        <p14:creationId xmlns:p14="http://schemas.microsoft.com/office/powerpoint/2010/main" val="357397454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Box 1"/>
          <p:cNvSpPr txBox="1">
            <a:spLocks noChangeArrowheads="1"/>
          </p:cNvSpPr>
          <p:nvPr/>
        </p:nvSpPr>
        <p:spPr bwMode="auto">
          <a:xfrm>
            <a:off x="237697" y="2085655"/>
            <a:ext cx="8700532" cy="3754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514350" indent="-514350"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buFont typeface="Arial" charset="0"/>
              <a:buAutoNum type="arabicPeriod"/>
            </a:pPr>
            <a:r>
              <a:rPr lang="en-US" sz="2800" dirty="0"/>
              <a:t>Knights of Labor formed in 1869</a:t>
            </a:r>
            <a:r>
              <a:rPr lang="en-US" sz="2800" dirty="0" smtClean="0"/>
              <a:t>. They supported negotiation and arbitration to resolve differences.</a:t>
            </a:r>
            <a:endParaRPr lang="en-US" sz="2800" dirty="0"/>
          </a:p>
          <a:p>
            <a:pPr eaLnBrk="1" hangingPunct="1">
              <a:buFont typeface="Arial" charset="0"/>
              <a:buAutoNum type="arabicPeriod"/>
            </a:pPr>
            <a:r>
              <a:rPr lang="en-US" sz="2800" dirty="0" smtClean="0"/>
              <a:t>Samuel Gompers formed the American </a:t>
            </a:r>
            <a:r>
              <a:rPr lang="en-US" sz="2800" dirty="0"/>
              <a:t>Federation of </a:t>
            </a:r>
            <a:r>
              <a:rPr lang="en-US" sz="2800" dirty="0" smtClean="0"/>
              <a:t>Labor (AFL) </a:t>
            </a:r>
            <a:r>
              <a:rPr lang="en-US" sz="2800" dirty="0"/>
              <a:t>in </a:t>
            </a:r>
            <a:r>
              <a:rPr lang="en-US" sz="2800" dirty="0" smtClean="0"/>
              <a:t>1886. The AFL focused on </a:t>
            </a:r>
            <a:r>
              <a:rPr lang="en-US" sz="2800" i="1" dirty="0" smtClean="0"/>
              <a:t>negotiation</a:t>
            </a:r>
            <a:r>
              <a:rPr lang="en-US" sz="2800" dirty="0" smtClean="0"/>
              <a:t> and became </a:t>
            </a:r>
            <a:r>
              <a:rPr lang="en-US" sz="2800" dirty="0"/>
              <a:t>country</a:t>
            </a:r>
            <a:r>
              <a:rPr lang="ja-JP" altLang="en-US" sz="2800" dirty="0"/>
              <a:t>’</a:t>
            </a:r>
            <a:r>
              <a:rPr lang="en-US" altLang="ja-JP" sz="2800" dirty="0"/>
              <a:t>s leading union</a:t>
            </a:r>
            <a:r>
              <a:rPr lang="en-US" altLang="ja-JP" sz="2800" dirty="0" smtClean="0"/>
              <a:t>.</a:t>
            </a:r>
          </a:p>
          <a:p>
            <a:pPr marL="0" indent="0" eaLnBrk="1" hangingPunct="1"/>
            <a:endParaRPr lang="en-US" altLang="ja-JP" sz="2800" dirty="0"/>
          </a:p>
          <a:p>
            <a:pPr marL="0" indent="0" eaLnBrk="1" hangingPunct="1"/>
            <a:r>
              <a:rPr lang="en-US" sz="2800" dirty="0"/>
              <a:t>Labor unions relied on </a:t>
            </a:r>
            <a:r>
              <a:rPr lang="ja-JP" altLang="en-US" sz="2800" dirty="0"/>
              <a:t>“</a:t>
            </a:r>
            <a:r>
              <a:rPr lang="en-US" altLang="ja-JP" sz="2800" dirty="0"/>
              <a:t>collective bargaining</a:t>
            </a:r>
            <a:r>
              <a:rPr lang="ja-JP" altLang="en-US" sz="2800" dirty="0"/>
              <a:t>”</a:t>
            </a:r>
            <a:r>
              <a:rPr lang="en-US" altLang="ja-JP" sz="2800" dirty="0"/>
              <a:t>—</a:t>
            </a:r>
            <a:r>
              <a:rPr lang="en-US" altLang="ja-JP" sz="2800" dirty="0" smtClean="0"/>
              <a:t>unions negotiated </a:t>
            </a:r>
            <a:r>
              <a:rPr lang="en-US" altLang="ja-JP" sz="2800" dirty="0"/>
              <a:t>for workers as a group.</a:t>
            </a:r>
          </a:p>
          <a:p>
            <a:pPr eaLnBrk="1" hangingPunct="1"/>
            <a:endParaRPr lang="en-US" dirty="0"/>
          </a:p>
        </p:txBody>
      </p:sp>
      <p:sp>
        <p:nvSpPr>
          <p:cNvPr id="3" name="Rectangle 2"/>
          <p:cNvSpPr/>
          <p:nvPr/>
        </p:nvSpPr>
        <p:spPr>
          <a:xfrm>
            <a:off x="237697" y="221440"/>
            <a:ext cx="8591340" cy="163289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3600" dirty="0" smtClean="0">
                <a:solidFill>
                  <a:schemeClr val="tx1"/>
                </a:solidFill>
                <a:latin typeface="Arial"/>
                <a:cs typeface="Arial"/>
              </a:rPr>
              <a:t>What unions did laborers form to balance out the fight?</a:t>
            </a:r>
            <a:endParaRPr lang="en-US" sz="3600" dirty="0">
              <a:solidFill>
                <a:schemeClr val="tx1"/>
              </a:solidFill>
              <a:latin typeface="Arial"/>
              <a:cs typeface="Arial"/>
            </a:endParaRPr>
          </a:p>
        </p:txBody>
      </p:sp>
    </p:spTree>
    <p:extLst>
      <p:ext uri="{BB962C8B-B14F-4D97-AF65-F5344CB8AC3E}">
        <p14:creationId xmlns:p14="http://schemas.microsoft.com/office/powerpoint/2010/main" val="152744374"/>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mp:transition xmlns:mp="http://schemas.microsoft.com/office/mac/powerpoint/2008/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7697" y="221440"/>
            <a:ext cx="8591340" cy="163289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3600" dirty="0" smtClean="0">
                <a:solidFill>
                  <a:schemeClr val="tx1"/>
                </a:solidFill>
                <a:latin typeface="Arial"/>
                <a:cs typeface="Arial"/>
              </a:rPr>
              <a:t>What effect did </a:t>
            </a:r>
            <a:r>
              <a:rPr lang="en-US" sz="3600" b="1" dirty="0" smtClean="0">
                <a:solidFill>
                  <a:schemeClr val="tx1"/>
                </a:solidFill>
                <a:latin typeface="Arial"/>
                <a:cs typeface="Arial"/>
              </a:rPr>
              <a:t>Marx </a:t>
            </a:r>
            <a:r>
              <a:rPr lang="en-US" sz="3600" dirty="0" smtClean="0">
                <a:solidFill>
                  <a:schemeClr val="tx1"/>
                </a:solidFill>
                <a:latin typeface="Arial"/>
                <a:cs typeface="Arial"/>
              </a:rPr>
              <a:t>and </a:t>
            </a:r>
            <a:r>
              <a:rPr lang="en-US" sz="3600" b="1" dirty="0" smtClean="0">
                <a:solidFill>
                  <a:schemeClr val="tx1"/>
                </a:solidFill>
                <a:latin typeface="Arial"/>
                <a:cs typeface="Arial"/>
              </a:rPr>
              <a:t>Engels</a:t>
            </a:r>
            <a:r>
              <a:rPr lang="en-US" sz="3600" dirty="0" smtClean="0">
                <a:solidFill>
                  <a:schemeClr val="tx1"/>
                </a:solidFill>
                <a:latin typeface="Arial"/>
                <a:cs typeface="Arial"/>
              </a:rPr>
              <a:t> have when they emerged on the world stage around 1850?</a:t>
            </a:r>
            <a:endParaRPr lang="en-US" sz="3600" dirty="0">
              <a:solidFill>
                <a:schemeClr val="tx1"/>
              </a:solidFill>
              <a:latin typeface="Arial"/>
              <a:cs typeface="Arial"/>
            </a:endParaRPr>
          </a:p>
        </p:txBody>
      </p:sp>
      <p:sp>
        <p:nvSpPr>
          <p:cNvPr id="6" name="TextBox 5"/>
          <p:cNvSpPr txBox="1"/>
          <p:nvPr/>
        </p:nvSpPr>
        <p:spPr>
          <a:xfrm>
            <a:off x="665201" y="2231604"/>
            <a:ext cx="7962260" cy="3970318"/>
          </a:xfrm>
          <a:prstGeom prst="rect">
            <a:avLst/>
          </a:prstGeom>
          <a:noFill/>
        </p:spPr>
        <p:txBody>
          <a:bodyPr wrap="square" rtlCol="0">
            <a:spAutoFit/>
          </a:bodyPr>
          <a:lstStyle/>
          <a:p>
            <a:pPr marL="571500" indent="-571500">
              <a:buFont typeface="Arial"/>
              <a:buChar char="•"/>
            </a:pPr>
            <a:r>
              <a:rPr lang="en-US" sz="3600" dirty="0" smtClean="0"/>
              <a:t>They caused laborers to think about their condition.</a:t>
            </a:r>
          </a:p>
          <a:p>
            <a:pPr marL="571500" indent="-571500">
              <a:buFont typeface="Arial"/>
              <a:buChar char="•"/>
            </a:pPr>
            <a:r>
              <a:rPr lang="en-US" sz="3600" dirty="0" smtClean="0"/>
              <a:t>They made everyone think about the role of the capitalists.</a:t>
            </a:r>
          </a:p>
          <a:p>
            <a:pPr marL="571500" indent="-571500">
              <a:buFont typeface="Arial"/>
              <a:buChar char="•"/>
            </a:pPr>
            <a:r>
              <a:rPr lang="en-US" sz="3600" dirty="0" smtClean="0"/>
              <a:t>They suggested that war was a continual state between the business owners and the workers.</a:t>
            </a:r>
            <a:endParaRPr lang="en-US" sz="3600" dirty="0"/>
          </a:p>
        </p:txBody>
      </p:sp>
    </p:spTree>
    <p:extLst>
      <p:ext uri="{BB962C8B-B14F-4D97-AF65-F5344CB8AC3E}">
        <p14:creationId xmlns:p14="http://schemas.microsoft.com/office/powerpoint/2010/main" val="33991587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7697" y="221440"/>
            <a:ext cx="8591340" cy="1632892"/>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dirty="0" smtClean="0">
                <a:solidFill>
                  <a:schemeClr val="tx1"/>
                </a:solidFill>
                <a:latin typeface="Arial"/>
                <a:cs typeface="Arial"/>
              </a:rPr>
              <a:t>Marx </a:t>
            </a:r>
            <a:r>
              <a:rPr lang="en-US" sz="3600" dirty="0" smtClean="0">
                <a:solidFill>
                  <a:schemeClr val="tx1"/>
                </a:solidFill>
                <a:latin typeface="Arial"/>
                <a:cs typeface="Arial"/>
              </a:rPr>
              <a:t>and </a:t>
            </a:r>
            <a:r>
              <a:rPr lang="en-US" sz="3600" b="1" dirty="0" smtClean="0">
                <a:solidFill>
                  <a:schemeClr val="tx1"/>
                </a:solidFill>
                <a:latin typeface="Arial"/>
                <a:cs typeface="Arial"/>
              </a:rPr>
              <a:t>Engels</a:t>
            </a:r>
            <a:endParaRPr lang="en-US" sz="3600" dirty="0">
              <a:solidFill>
                <a:schemeClr val="tx1"/>
              </a:solidFill>
              <a:latin typeface="Arial"/>
              <a:cs typeface="Arial"/>
            </a:endParaRPr>
          </a:p>
        </p:txBody>
      </p:sp>
      <p:sp>
        <p:nvSpPr>
          <p:cNvPr id="6" name="TextBox 5"/>
          <p:cNvSpPr txBox="1"/>
          <p:nvPr/>
        </p:nvSpPr>
        <p:spPr>
          <a:xfrm>
            <a:off x="665201" y="2231604"/>
            <a:ext cx="7962260" cy="3416320"/>
          </a:xfrm>
          <a:prstGeom prst="rect">
            <a:avLst/>
          </a:prstGeom>
          <a:noFill/>
        </p:spPr>
        <p:txBody>
          <a:bodyPr wrap="square" rtlCol="0">
            <a:spAutoFit/>
          </a:bodyPr>
          <a:lstStyle/>
          <a:p>
            <a:pPr marL="571500" indent="-571500">
              <a:buFont typeface="Arial"/>
              <a:buChar char="•"/>
            </a:pPr>
            <a:r>
              <a:rPr lang="en-US" sz="3600" i="1" dirty="0" smtClean="0"/>
              <a:t>Communist Manifesto</a:t>
            </a:r>
            <a:r>
              <a:rPr lang="en-US" sz="3600" dirty="0" smtClean="0"/>
              <a:t>, Marx and Engels, 1848</a:t>
            </a:r>
          </a:p>
          <a:p>
            <a:pPr marL="571500" indent="-571500">
              <a:buFont typeface="Arial"/>
              <a:buChar char="•"/>
            </a:pPr>
            <a:r>
              <a:rPr lang="en-US" sz="3600" dirty="0" smtClean="0"/>
              <a:t>“Proletarians </a:t>
            </a:r>
            <a:r>
              <a:rPr lang="en-US" sz="3600" dirty="0"/>
              <a:t>of all countries, Unite!” </a:t>
            </a:r>
            <a:endParaRPr lang="en-US" sz="3600" dirty="0" smtClean="0"/>
          </a:p>
          <a:p>
            <a:pPr marL="571500" indent="-571500">
              <a:buFont typeface="Arial"/>
              <a:buChar char="•"/>
            </a:pPr>
            <a:r>
              <a:rPr lang="fi-FI" sz="3600" i="1" dirty="0" smtClean="0"/>
              <a:t>Das </a:t>
            </a:r>
            <a:r>
              <a:rPr lang="fi-FI" sz="3600" i="1" dirty="0" err="1" smtClean="0"/>
              <a:t>Kapital</a:t>
            </a:r>
            <a:r>
              <a:rPr lang="fi-FI" sz="3600" dirty="0" smtClean="0"/>
              <a:t>, Marx, 1867</a:t>
            </a:r>
            <a:r>
              <a:rPr lang="fi-FI" sz="3600" dirty="0"/>
              <a:t>–</a:t>
            </a:r>
            <a:r>
              <a:rPr lang="fi-FI" sz="3600" dirty="0" smtClean="0"/>
              <a:t>1883</a:t>
            </a:r>
          </a:p>
          <a:p>
            <a:pPr marL="571500" indent="-571500">
              <a:buFont typeface="Arial"/>
              <a:buChar char="•"/>
            </a:pPr>
            <a:r>
              <a:rPr lang="fi-FI" sz="3600" dirty="0" err="1" smtClean="0"/>
              <a:t>Eliminate</a:t>
            </a:r>
            <a:r>
              <a:rPr lang="fi-FI" sz="3600" dirty="0" smtClean="0"/>
              <a:t> </a:t>
            </a:r>
            <a:r>
              <a:rPr lang="fi-FI" sz="3600" dirty="0" err="1" smtClean="0"/>
              <a:t>private</a:t>
            </a:r>
            <a:r>
              <a:rPr lang="fi-FI" sz="3600" dirty="0" smtClean="0"/>
              <a:t> </a:t>
            </a:r>
            <a:r>
              <a:rPr lang="fi-FI" sz="3600" dirty="0" err="1" smtClean="0"/>
              <a:t>property</a:t>
            </a:r>
            <a:r>
              <a:rPr lang="fi-FI" sz="3600" dirty="0" smtClean="0"/>
              <a:t>.</a:t>
            </a:r>
          </a:p>
          <a:p>
            <a:pPr marL="571500" indent="-571500">
              <a:buFont typeface="Arial"/>
              <a:buChar char="•"/>
            </a:pPr>
            <a:r>
              <a:rPr lang="fi-FI" sz="3600" dirty="0" smtClean="0"/>
              <a:t>Class </a:t>
            </a:r>
            <a:r>
              <a:rPr lang="fi-FI" sz="3600" dirty="0" err="1" smtClean="0"/>
              <a:t>warfare</a:t>
            </a:r>
            <a:r>
              <a:rPr lang="fi-FI" sz="3600" dirty="0" smtClean="0"/>
              <a:t>.</a:t>
            </a:r>
            <a:endParaRPr lang="en-US" sz="3600" dirty="0" smtClean="0"/>
          </a:p>
        </p:txBody>
      </p:sp>
    </p:spTree>
    <p:extLst>
      <p:ext uri="{BB962C8B-B14F-4D97-AF65-F5344CB8AC3E}">
        <p14:creationId xmlns:p14="http://schemas.microsoft.com/office/powerpoint/2010/main" val="323501347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89720" y="874662"/>
            <a:ext cx="6493348" cy="3139321"/>
          </a:xfrm>
          <a:prstGeom prst="rect">
            <a:avLst/>
          </a:prstGeom>
        </p:spPr>
        <p:txBody>
          <a:bodyPr wrap="square">
            <a:spAutoFit/>
          </a:bodyPr>
          <a:lstStyle/>
          <a:p>
            <a:endParaRPr lang="en-US" dirty="0" smtClean="0">
              <a:hlinkClick r:id="rId2"/>
            </a:endParaRPr>
          </a:p>
          <a:p>
            <a:r>
              <a:rPr lang="en-US" dirty="0" smtClean="0"/>
              <a:t>Marx video</a:t>
            </a:r>
          </a:p>
          <a:p>
            <a:endParaRPr lang="en-US" dirty="0" smtClean="0">
              <a:hlinkClick r:id="rId2"/>
            </a:endParaRPr>
          </a:p>
          <a:p>
            <a:endParaRPr lang="en-US" dirty="0" smtClean="0">
              <a:hlinkClick r:id="rId2"/>
            </a:endParaRPr>
          </a:p>
          <a:p>
            <a:r>
              <a:rPr lang="en-US" dirty="0" smtClean="0">
                <a:hlinkClick r:id="rId2"/>
              </a:rPr>
              <a:t>https://www.youtube.com/watch?v=fSQgCy_iIcc&amp;t=416s</a:t>
            </a:r>
            <a:endParaRPr lang="en-US" dirty="0" smtClean="0"/>
          </a:p>
          <a:p>
            <a:endParaRPr lang="en-US" dirty="0" smtClean="0"/>
          </a:p>
          <a:p>
            <a:endParaRPr lang="en-US" dirty="0" smtClean="0"/>
          </a:p>
          <a:p>
            <a:endParaRPr lang="en-US" dirty="0" smtClean="0"/>
          </a:p>
          <a:p>
            <a:r>
              <a:rPr lang="en-US" dirty="0" smtClean="0"/>
              <a:t>Capitalism video</a:t>
            </a:r>
          </a:p>
          <a:p>
            <a:endParaRPr lang="en-US" dirty="0" smtClean="0"/>
          </a:p>
          <a:p>
            <a:r>
              <a:rPr lang="en-US" dirty="0" smtClean="0">
                <a:hlinkClick r:id="rId3"/>
              </a:rPr>
              <a:t>https://www.youtube.com/watch?v=dIuaW9YWqEU</a:t>
            </a:r>
            <a:endParaRPr lang="en-US" dirty="0" smtClean="0"/>
          </a:p>
          <a:p>
            <a:endParaRPr lang="en-US" dirty="0"/>
          </a:p>
        </p:txBody>
      </p:sp>
    </p:spTree>
    <p:extLst>
      <p:ext uri="{BB962C8B-B14F-4D97-AF65-F5344CB8AC3E}">
        <p14:creationId xmlns:p14="http://schemas.microsoft.com/office/powerpoint/2010/main" val="310242652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942307"/>
          </a:xfrm>
          <a:ln>
            <a:solidFill>
              <a:schemeClr val="tx1"/>
            </a:solidFill>
          </a:ln>
        </p:spPr>
        <p:txBody>
          <a:bodyPr>
            <a:normAutofit fontScale="90000"/>
          </a:bodyPr>
          <a:lstStyle/>
          <a:p>
            <a:r>
              <a:rPr lang="en-US" dirty="0" smtClean="0"/>
              <a:t>What was the relationship between the United States labor unions and the Marxist movement in Europe?</a:t>
            </a:r>
            <a:endParaRPr lang="en-US" dirty="0"/>
          </a:p>
        </p:txBody>
      </p:sp>
      <p:sp>
        <p:nvSpPr>
          <p:cNvPr id="3" name="Content Placeholder 2"/>
          <p:cNvSpPr>
            <a:spLocks noGrp="1"/>
          </p:cNvSpPr>
          <p:nvPr>
            <p:ph idx="1"/>
          </p:nvPr>
        </p:nvSpPr>
        <p:spPr>
          <a:xfrm>
            <a:off x="457200" y="2654864"/>
            <a:ext cx="8229600" cy="3565496"/>
          </a:xfrm>
        </p:spPr>
        <p:txBody>
          <a:bodyPr>
            <a:normAutofit lnSpcReduction="10000"/>
          </a:bodyPr>
          <a:lstStyle/>
          <a:p>
            <a:pPr marL="0" indent="0">
              <a:buNone/>
            </a:pPr>
            <a:r>
              <a:rPr lang="en-US" dirty="0" smtClean="0"/>
              <a:t>“[</a:t>
            </a:r>
            <a:r>
              <a:rPr lang="en-US" dirty="0" err="1" smtClean="0"/>
              <a:t>Monied</a:t>
            </a:r>
            <a:r>
              <a:rPr lang="en-US" dirty="0" smtClean="0"/>
              <a:t>] power is fast eating up the substance of the people. We have made war upon it, and we mean to win it. If we can, we will win through the ballot box; if not, we will resort to sterner means. A little bloodletting is sometimes </a:t>
            </a:r>
            <a:r>
              <a:rPr lang="en-US" dirty="0" err="1" smtClean="0"/>
              <a:t>ncessary</a:t>
            </a:r>
            <a:r>
              <a:rPr lang="en-US" dirty="0" smtClean="0"/>
              <a:t> in desperate cases.” </a:t>
            </a:r>
          </a:p>
          <a:p>
            <a:pPr marL="0" indent="0">
              <a:buNone/>
            </a:pPr>
            <a:r>
              <a:rPr lang="en-US" dirty="0" smtClean="0"/>
              <a:t>William </a:t>
            </a:r>
            <a:r>
              <a:rPr lang="en-US" dirty="0" err="1" smtClean="0"/>
              <a:t>Sylvis</a:t>
            </a:r>
            <a:r>
              <a:rPr lang="en-US" dirty="0" smtClean="0"/>
              <a:t> to Karl Marx in 1869</a:t>
            </a:r>
            <a:endParaRPr lang="en-US" dirty="0"/>
          </a:p>
        </p:txBody>
      </p:sp>
    </p:spTree>
    <p:extLst>
      <p:ext uri="{BB962C8B-B14F-4D97-AF65-F5344CB8AC3E}">
        <p14:creationId xmlns:p14="http://schemas.microsoft.com/office/powerpoint/2010/main" val="7996157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7697" y="221439"/>
            <a:ext cx="8430079" cy="1794139"/>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400" dirty="0" smtClean="0">
                <a:solidFill>
                  <a:schemeClr val="tx1"/>
                </a:solidFill>
              </a:rPr>
              <a:t>Warm Up</a:t>
            </a:r>
            <a:endParaRPr lang="en-US" sz="4400" dirty="0">
              <a:solidFill>
                <a:schemeClr val="tx1"/>
              </a:solidFill>
            </a:endParaRPr>
          </a:p>
        </p:txBody>
      </p:sp>
      <p:sp>
        <p:nvSpPr>
          <p:cNvPr id="3" name="Rectangle 2"/>
          <p:cNvSpPr/>
          <p:nvPr/>
        </p:nvSpPr>
        <p:spPr>
          <a:xfrm>
            <a:off x="390097" y="2617506"/>
            <a:ext cx="8430079" cy="2335494"/>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4400" dirty="0" smtClean="0">
                <a:solidFill>
                  <a:schemeClr val="tx1"/>
                </a:solidFill>
              </a:rPr>
              <a:t>How is immigration linked to labor unions? How did one lead to the other?</a:t>
            </a:r>
            <a:endParaRPr lang="en-US" sz="4400" dirty="0">
              <a:solidFill>
                <a:schemeClr val="tx1"/>
              </a:solidFill>
            </a:endParaRPr>
          </a:p>
        </p:txBody>
      </p:sp>
      <p:sp>
        <p:nvSpPr>
          <p:cNvPr id="4" name="Cube 3"/>
          <p:cNvSpPr/>
          <p:nvPr/>
        </p:nvSpPr>
        <p:spPr>
          <a:xfrm rot="3000000">
            <a:off x="5695100" y="4500330"/>
            <a:ext cx="747371" cy="2521825"/>
          </a:xfrm>
          <a:prstGeom prst="cube">
            <a:avLst>
              <a:gd name="adj" fmla="val 60484"/>
            </a:avLst>
          </a:prstGeom>
          <a:solidFill>
            <a:schemeClr val="bg1"/>
          </a:solidFill>
          <a:ln w="762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Cube 4"/>
          <p:cNvSpPr/>
          <p:nvPr/>
        </p:nvSpPr>
        <p:spPr>
          <a:xfrm rot="2520000">
            <a:off x="7179238" y="4450386"/>
            <a:ext cx="730287" cy="2546710"/>
          </a:xfrm>
          <a:prstGeom prst="cube">
            <a:avLst>
              <a:gd name="adj" fmla="val 60484"/>
            </a:avLst>
          </a:prstGeom>
          <a:solidFill>
            <a:schemeClr val="bg1"/>
          </a:solidFill>
          <a:ln w="762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6893576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3310" y="276095"/>
            <a:ext cx="8466200" cy="1154966"/>
          </a:xfrm>
        </p:spPr>
        <p:txBody>
          <a:bodyPr>
            <a:normAutofit fontScale="90000"/>
          </a:bodyPr>
          <a:lstStyle/>
          <a:p>
            <a:r>
              <a:rPr lang="en-US" dirty="0" smtClean="0"/>
              <a:t>Sit Down, Shut Up, and WORK.</a:t>
            </a:r>
            <a:br>
              <a:rPr lang="en-US" dirty="0" smtClean="0"/>
            </a:br>
            <a:r>
              <a:rPr lang="en-US" dirty="0" smtClean="0"/>
              <a:t>Write your thoughts on these rules.</a:t>
            </a:r>
            <a:endParaRPr lang="en-US" dirty="0"/>
          </a:p>
        </p:txBody>
      </p:sp>
      <p:sp>
        <p:nvSpPr>
          <p:cNvPr id="3" name="Subtitle 2"/>
          <p:cNvSpPr>
            <a:spLocks noGrp="1"/>
          </p:cNvSpPr>
          <p:nvPr>
            <p:ph type="subTitle" idx="1"/>
          </p:nvPr>
        </p:nvSpPr>
        <p:spPr>
          <a:xfrm>
            <a:off x="685800" y="1934954"/>
            <a:ext cx="8002134" cy="3809440"/>
          </a:xfrm>
        </p:spPr>
        <p:txBody>
          <a:bodyPr>
            <a:normAutofit/>
          </a:bodyPr>
          <a:lstStyle/>
          <a:p>
            <a:pPr marL="457200" indent="-457200" algn="l">
              <a:buFont typeface="Arial"/>
              <a:buChar char="•"/>
            </a:pPr>
            <a:r>
              <a:rPr lang="en-US" dirty="0">
                <a:solidFill>
                  <a:schemeClr val="tx1"/>
                </a:solidFill>
              </a:rPr>
              <a:t>Classes can extend beyond school hours. </a:t>
            </a:r>
          </a:p>
          <a:p>
            <a:pPr algn="l"/>
            <a:r>
              <a:rPr lang="en-US" dirty="0">
                <a:solidFill>
                  <a:schemeClr val="tx1"/>
                </a:solidFill>
              </a:rPr>
              <a:t>• 	Lunch periods are 5 minutes.</a:t>
            </a:r>
          </a:p>
          <a:p>
            <a:pPr algn="l"/>
            <a:r>
              <a:rPr lang="en-US" dirty="0">
                <a:solidFill>
                  <a:schemeClr val="tx1"/>
                </a:solidFill>
              </a:rPr>
              <a:t>• 	All tests are unannounced.</a:t>
            </a:r>
          </a:p>
          <a:p>
            <a:pPr algn="l"/>
            <a:r>
              <a:rPr lang="en-US" dirty="0">
                <a:solidFill>
                  <a:schemeClr val="tx1"/>
                </a:solidFill>
              </a:rPr>
              <a:t>• 	Student council is prohibited.</a:t>
            </a:r>
          </a:p>
          <a:p>
            <a:pPr algn="l"/>
            <a:r>
              <a:rPr lang="en-US" dirty="0">
                <a:solidFill>
                  <a:schemeClr val="tx1"/>
                </a:solidFill>
              </a:rPr>
              <a:t>• 	Any absence results in grade loss.</a:t>
            </a:r>
          </a:p>
          <a:p>
            <a:pPr algn="l"/>
            <a:r>
              <a:rPr lang="en-US" dirty="0">
                <a:solidFill>
                  <a:schemeClr val="tx1"/>
                </a:solidFill>
              </a:rPr>
              <a:t>• 	Protest results in expulsion.</a:t>
            </a:r>
          </a:p>
          <a:p>
            <a:endParaRPr lang="en-US" dirty="0"/>
          </a:p>
        </p:txBody>
      </p:sp>
    </p:spTree>
    <p:extLst>
      <p:ext uri="{BB962C8B-B14F-4D97-AF65-F5344CB8AC3E}">
        <p14:creationId xmlns:p14="http://schemas.microsoft.com/office/powerpoint/2010/main" val="384164495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10656" y="1526940"/>
            <a:ext cx="7662356" cy="4524315"/>
          </a:xfrm>
          <a:prstGeom prst="rect">
            <a:avLst/>
          </a:prstGeom>
          <a:noFill/>
        </p:spPr>
        <p:txBody>
          <a:bodyPr wrap="square" rtlCol="0">
            <a:spAutoFit/>
          </a:bodyPr>
          <a:lstStyle/>
          <a:p>
            <a:r>
              <a:rPr lang="en-US" sz="4800" dirty="0"/>
              <a:t>How did Adam Smith change the modern world with his</a:t>
            </a:r>
            <a:r>
              <a:rPr lang="en-US" sz="4800" dirty="0" smtClean="0"/>
              <a:t> “invisible hand” theory?</a:t>
            </a:r>
          </a:p>
          <a:p>
            <a:endParaRPr lang="en-US" sz="4800" dirty="0"/>
          </a:p>
          <a:p>
            <a:r>
              <a:rPr lang="en-US" sz="4800" dirty="0" smtClean="0"/>
              <a:t>What questions do you have?</a:t>
            </a:r>
          </a:p>
          <a:p>
            <a:endParaRPr lang="en-US" sz="4800" dirty="0" smtClean="0"/>
          </a:p>
          <a:p>
            <a:endParaRPr lang="en-US" dirty="0"/>
          </a:p>
        </p:txBody>
      </p:sp>
      <p:sp>
        <p:nvSpPr>
          <p:cNvPr id="7" name="TextBox 6"/>
          <p:cNvSpPr txBox="1"/>
          <p:nvPr/>
        </p:nvSpPr>
        <p:spPr>
          <a:xfrm>
            <a:off x="2812375" y="438428"/>
            <a:ext cx="2590974" cy="830997"/>
          </a:xfrm>
          <a:prstGeom prst="rect">
            <a:avLst/>
          </a:prstGeom>
          <a:noFill/>
        </p:spPr>
        <p:txBody>
          <a:bodyPr wrap="none" rtlCol="0">
            <a:spAutoFit/>
          </a:bodyPr>
          <a:lstStyle/>
          <a:p>
            <a:r>
              <a:rPr lang="en-US" sz="4800" dirty="0" smtClean="0"/>
              <a:t>Warm Up</a:t>
            </a:r>
            <a:endParaRPr lang="en-US" sz="4800" dirty="0"/>
          </a:p>
        </p:txBody>
      </p:sp>
    </p:spTree>
    <p:extLst>
      <p:ext uri="{BB962C8B-B14F-4D97-AF65-F5344CB8AC3E}">
        <p14:creationId xmlns:p14="http://schemas.microsoft.com/office/powerpoint/2010/main" val="34433927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242652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242652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620889" y="663222"/>
            <a:ext cx="7657823" cy="5713914"/>
          </a:xfrm>
          <a:prstGeom prst="rect">
            <a:avLst/>
          </a:prstGeom>
        </p:spPr>
      </p:pic>
    </p:spTree>
    <p:extLst>
      <p:ext uri="{BB962C8B-B14F-4D97-AF65-F5344CB8AC3E}">
        <p14:creationId xmlns:p14="http://schemas.microsoft.com/office/powerpoint/2010/main" val="34245249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13335" y="465667"/>
            <a:ext cx="8676209" cy="5954889"/>
          </a:xfrm>
          <a:prstGeom prst="rect">
            <a:avLst/>
          </a:prstGeom>
        </p:spPr>
      </p:pic>
    </p:spTree>
    <p:extLst>
      <p:ext uri="{BB962C8B-B14F-4D97-AF65-F5344CB8AC3E}">
        <p14:creationId xmlns:p14="http://schemas.microsoft.com/office/powerpoint/2010/main" val="34245249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399140" y="2029883"/>
            <a:ext cx="4543778" cy="4598616"/>
          </a:xfrm>
          <a:prstGeom prst="rect">
            <a:avLst/>
          </a:prstGeom>
        </p:spPr>
      </p:pic>
      <p:pic>
        <p:nvPicPr>
          <p:cNvPr id="5" name="Picture 4"/>
          <p:cNvPicPr>
            <a:picLocks noChangeAspect="1"/>
          </p:cNvPicPr>
          <p:nvPr/>
        </p:nvPicPr>
        <p:blipFill>
          <a:blip r:embed="rId3"/>
          <a:stretch>
            <a:fillRect/>
          </a:stretch>
        </p:blipFill>
        <p:spPr>
          <a:xfrm>
            <a:off x="366888" y="209550"/>
            <a:ext cx="4970639" cy="3903608"/>
          </a:xfrm>
          <a:prstGeom prst="rect">
            <a:avLst/>
          </a:prstGeom>
        </p:spPr>
      </p:pic>
      <p:sp>
        <p:nvSpPr>
          <p:cNvPr id="2" name="TextBox 1"/>
          <p:cNvSpPr txBox="1"/>
          <p:nvPr/>
        </p:nvSpPr>
        <p:spPr>
          <a:xfrm>
            <a:off x="498970" y="4898301"/>
            <a:ext cx="3520465" cy="646331"/>
          </a:xfrm>
          <a:prstGeom prst="rect">
            <a:avLst/>
          </a:prstGeom>
          <a:noFill/>
        </p:spPr>
        <p:txBody>
          <a:bodyPr wrap="none" rtlCol="0">
            <a:spAutoFit/>
          </a:bodyPr>
          <a:lstStyle/>
          <a:p>
            <a:r>
              <a:rPr lang="en-US" sz="3600" dirty="0" smtClean="0"/>
              <a:t>Homestead Strike</a:t>
            </a:r>
            <a:endParaRPr lang="en-US" sz="3600" dirty="0"/>
          </a:p>
        </p:txBody>
      </p:sp>
    </p:spTree>
    <p:extLst>
      <p:ext uri="{BB962C8B-B14F-4D97-AF65-F5344CB8AC3E}">
        <p14:creationId xmlns:p14="http://schemas.microsoft.com/office/powerpoint/2010/main" val="34245249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44222" y="649111"/>
            <a:ext cx="6646334" cy="1072445"/>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chemeClr val="tx1"/>
                </a:solidFill>
              </a:rPr>
              <a:t>What did the laborers want?</a:t>
            </a:r>
            <a:endParaRPr lang="en-US" sz="3600" dirty="0">
              <a:solidFill>
                <a:schemeClr val="tx1"/>
              </a:solidFill>
            </a:endParaRPr>
          </a:p>
        </p:txBody>
      </p:sp>
      <p:sp>
        <p:nvSpPr>
          <p:cNvPr id="5" name="TextBox 4"/>
          <p:cNvSpPr txBox="1"/>
          <p:nvPr/>
        </p:nvSpPr>
        <p:spPr>
          <a:xfrm>
            <a:off x="804334" y="2328333"/>
            <a:ext cx="7493000" cy="2862322"/>
          </a:xfrm>
          <a:prstGeom prst="rect">
            <a:avLst/>
          </a:prstGeom>
          <a:noFill/>
        </p:spPr>
        <p:txBody>
          <a:bodyPr wrap="square" rtlCol="0">
            <a:spAutoFit/>
          </a:bodyPr>
          <a:lstStyle/>
          <a:p>
            <a:pPr>
              <a:buFont typeface="Arial"/>
              <a:buChar char="•"/>
            </a:pPr>
            <a:r>
              <a:rPr lang="en-US" sz="3600" dirty="0" smtClean="0"/>
              <a:t>Better pay</a:t>
            </a:r>
          </a:p>
          <a:p>
            <a:pPr>
              <a:buFont typeface="Arial"/>
              <a:buChar char="•"/>
            </a:pPr>
            <a:endParaRPr lang="en-US" sz="3600" dirty="0" smtClean="0"/>
          </a:p>
          <a:p>
            <a:pPr>
              <a:buFont typeface="Arial"/>
              <a:buChar char="•"/>
            </a:pPr>
            <a:r>
              <a:rPr lang="en-US" sz="3600" dirty="0" smtClean="0"/>
              <a:t>More reasonable working hours</a:t>
            </a:r>
          </a:p>
          <a:p>
            <a:endParaRPr lang="en-US" sz="3600" dirty="0" smtClean="0"/>
          </a:p>
          <a:p>
            <a:pPr>
              <a:buFont typeface="Arial"/>
              <a:buChar char="•"/>
            </a:pPr>
            <a:r>
              <a:rPr lang="en-US" sz="3600" dirty="0" smtClean="0"/>
              <a:t>Safer work conditions</a:t>
            </a:r>
            <a:endParaRPr lang="en-US" sz="3600" dirty="0"/>
          </a:p>
        </p:txBody>
      </p:sp>
    </p:spTree>
    <p:extLst>
      <p:ext uri="{BB962C8B-B14F-4D97-AF65-F5344CB8AC3E}">
        <p14:creationId xmlns:p14="http://schemas.microsoft.com/office/powerpoint/2010/main" val="34245249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29210" y="468665"/>
            <a:ext cx="7983517" cy="5447646"/>
          </a:xfrm>
          <a:prstGeom prst="rect">
            <a:avLst/>
          </a:prstGeom>
          <a:noFill/>
        </p:spPr>
        <p:txBody>
          <a:bodyPr wrap="square" rtlCol="0">
            <a:spAutoFit/>
          </a:bodyPr>
          <a:lstStyle/>
          <a:p>
            <a:r>
              <a:rPr lang="en-US" sz="3600" dirty="0" smtClean="0"/>
              <a:t>Facts and posters. Laborers arise!</a:t>
            </a:r>
          </a:p>
          <a:p>
            <a:r>
              <a:rPr lang="en-US" sz="2400" dirty="0" smtClean="0"/>
              <a:t>Form into groups of three</a:t>
            </a:r>
            <a:r>
              <a:rPr lang="en-US" sz="3600" dirty="0" smtClean="0"/>
              <a:t>. </a:t>
            </a:r>
            <a:endParaRPr lang="en-US" sz="3600" dirty="0"/>
          </a:p>
          <a:p>
            <a:r>
              <a:rPr lang="en-US" sz="2400" dirty="0" smtClean="0"/>
              <a:t>Put one chair on the inside. </a:t>
            </a:r>
          </a:p>
          <a:p>
            <a:endParaRPr lang="en-US" sz="3600" dirty="0"/>
          </a:p>
          <a:p>
            <a:r>
              <a:rPr lang="en-US" sz="3600" dirty="0" smtClean="0"/>
              <a:t>1.Great </a:t>
            </a:r>
            <a:r>
              <a:rPr lang="en-US" sz="3600" dirty="0"/>
              <a:t>railroad strike</a:t>
            </a:r>
          </a:p>
          <a:p>
            <a:r>
              <a:rPr lang="en-US" sz="3600" dirty="0" smtClean="0"/>
              <a:t>2. Knights </a:t>
            </a:r>
            <a:r>
              <a:rPr lang="en-US" sz="3600" dirty="0"/>
              <a:t>of Labor</a:t>
            </a:r>
          </a:p>
          <a:p>
            <a:r>
              <a:rPr lang="en-US" sz="3600" dirty="0" smtClean="0"/>
              <a:t>3. Haymarket </a:t>
            </a:r>
            <a:r>
              <a:rPr lang="en-US" sz="3600" dirty="0"/>
              <a:t>Riot</a:t>
            </a:r>
          </a:p>
          <a:p>
            <a:r>
              <a:rPr lang="en-US" sz="3600" dirty="0" smtClean="0"/>
              <a:t>4. Homestead Strike</a:t>
            </a:r>
            <a:endParaRPr lang="en-US" sz="3600" dirty="0"/>
          </a:p>
          <a:p>
            <a:r>
              <a:rPr lang="en-US" sz="3600" dirty="0" smtClean="0"/>
              <a:t>5. AFL</a:t>
            </a:r>
            <a:endParaRPr lang="en-US" sz="3600" dirty="0"/>
          </a:p>
          <a:p>
            <a:r>
              <a:rPr lang="en-US" sz="3600" dirty="0" smtClean="0"/>
              <a:t>6. Women</a:t>
            </a:r>
            <a:endParaRPr lang="en-US" sz="3600" dirty="0"/>
          </a:p>
        </p:txBody>
      </p:sp>
      <p:sp>
        <p:nvSpPr>
          <p:cNvPr id="3" name="Rectangle 2"/>
          <p:cNvSpPr/>
          <p:nvPr/>
        </p:nvSpPr>
        <p:spPr>
          <a:xfrm>
            <a:off x="5473548" y="3189943"/>
            <a:ext cx="317526" cy="1799068"/>
          </a:xfrm>
          <a:prstGeom prst="rect">
            <a:avLst/>
          </a:prstGeom>
          <a:solidFill>
            <a:srgbClr val="C7CDA9"/>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7909113" y="3189943"/>
            <a:ext cx="317526" cy="1799068"/>
          </a:xfrm>
          <a:prstGeom prst="rect">
            <a:avLst/>
          </a:prstGeom>
          <a:solidFill>
            <a:srgbClr val="C7CDA9"/>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5473549" y="4989011"/>
            <a:ext cx="2753090" cy="346501"/>
          </a:xfrm>
          <a:prstGeom prst="rect">
            <a:avLst/>
          </a:prstGeom>
          <a:solidFill>
            <a:srgbClr val="C7CDA9"/>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5791074" y="1988955"/>
            <a:ext cx="1938113" cy="369332"/>
          </a:xfrm>
          <a:prstGeom prst="rect">
            <a:avLst/>
          </a:prstGeom>
          <a:noFill/>
        </p:spPr>
        <p:txBody>
          <a:bodyPr wrap="none" rtlCol="0">
            <a:spAutoFit/>
          </a:bodyPr>
          <a:lstStyle/>
          <a:p>
            <a:r>
              <a:rPr lang="en-US" dirty="0" smtClean="0"/>
              <a:t>Front of classroom</a:t>
            </a:r>
            <a:endParaRPr lang="en-US" dirty="0"/>
          </a:p>
        </p:txBody>
      </p:sp>
      <p:sp>
        <p:nvSpPr>
          <p:cNvPr id="14" name="TextBox 13"/>
          <p:cNvSpPr txBox="1"/>
          <p:nvPr/>
        </p:nvSpPr>
        <p:spPr>
          <a:xfrm>
            <a:off x="5372420" y="2733553"/>
            <a:ext cx="418654" cy="646331"/>
          </a:xfrm>
          <a:prstGeom prst="rect">
            <a:avLst/>
          </a:prstGeom>
          <a:solidFill>
            <a:schemeClr val="bg1"/>
          </a:solidFill>
          <a:ln>
            <a:solidFill>
              <a:schemeClr val="tx1"/>
            </a:solidFill>
          </a:ln>
        </p:spPr>
        <p:txBody>
          <a:bodyPr wrap="none" rtlCol="0">
            <a:spAutoFit/>
          </a:bodyPr>
          <a:lstStyle/>
          <a:p>
            <a:r>
              <a:rPr lang="en-US" sz="3600" dirty="0"/>
              <a:t>6</a:t>
            </a:r>
          </a:p>
        </p:txBody>
      </p:sp>
      <p:sp>
        <p:nvSpPr>
          <p:cNvPr id="16" name="TextBox 15"/>
          <p:cNvSpPr txBox="1"/>
          <p:nvPr/>
        </p:nvSpPr>
        <p:spPr>
          <a:xfrm>
            <a:off x="8042059" y="2920754"/>
            <a:ext cx="418654" cy="646331"/>
          </a:xfrm>
          <a:prstGeom prst="rect">
            <a:avLst/>
          </a:prstGeom>
          <a:solidFill>
            <a:schemeClr val="bg1"/>
          </a:solidFill>
          <a:ln>
            <a:solidFill>
              <a:schemeClr val="tx1"/>
            </a:solidFill>
          </a:ln>
        </p:spPr>
        <p:txBody>
          <a:bodyPr wrap="none" rtlCol="0">
            <a:spAutoFit/>
          </a:bodyPr>
          <a:lstStyle/>
          <a:p>
            <a:r>
              <a:rPr lang="en-US" sz="3600" dirty="0" smtClean="0"/>
              <a:t>1</a:t>
            </a:r>
            <a:endParaRPr lang="en-US" sz="3600" dirty="0"/>
          </a:p>
        </p:txBody>
      </p:sp>
      <p:sp>
        <p:nvSpPr>
          <p:cNvPr id="17" name="TextBox 16"/>
          <p:cNvSpPr txBox="1"/>
          <p:nvPr/>
        </p:nvSpPr>
        <p:spPr>
          <a:xfrm>
            <a:off x="5264221" y="3890251"/>
            <a:ext cx="418654" cy="646331"/>
          </a:xfrm>
          <a:prstGeom prst="rect">
            <a:avLst/>
          </a:prstGeom>
          <a:solidFill>
            <a:schemeClr val="bg1"/>
          </a:solidFill>
          <a:ln>
            <a:solidFill>
              <a:schemeClr val="tx1"/>
            </a:solidFill>
          </a:ln>
        </p:spPr>
        <p:txBody>
          <a:bodyPr wrap="none" rtlCol="0">
            <a:spAutoFit/>
          </a:bodyPr>
          <a:lstStyle/>
          <a:p>
            <a:r>
              <a:rPr lang="en-US" sz="3600" dirty="0"/>
              <a:t>5</a:t>
            </a:r>
          </a:p>
        </p:txBody>
      </p:sp>
      <p:sp>
        <p:nvSpPr>
          <p:cNvPr id="18" name="TextBox 17"/>
          <p:cNvSpPr txBox="1"/>
          <p:nvPr/>
        </p:nvSpPr>
        <p:spPr>
          <a:xfrm>
            <a:off x="6169879" y="4946814"/>
            <a:ext cx="418654" cy="646331"/>
          </a:xfrm>
          <a:prstGeom prst="rect">
            <a:avLst/>
          </a:prstGeom>
          <a:solidFill>
            <a:schemeClr val="bg1"/>
          </a:solidFill>
          <a:ln>
            <a:solidFill>
              <a:schemeClr val="tx1"/>
            </a:solidFill>
          </a:ln>
        </p:spPr>
        <p:txBody>
          <a:bodyPr wrap="square" rtlCol="0">
            <a:spAutoFit/>
          </a:bodyPr>
          <a:lstStyle/>
          <a:p>
            <a:r>
              <a:rPr lang="en-US" sz="3600" dirty="0"/>
              <a:t>4</a:t>
            </a:r>
          </a:p>
        </p:txBody>
      </p:sp>
      <p:sp>
        <p:nvSpPr>
          <p:cNvPr id="19" name="TextBox 18"/>
          <p:cNvSpPr txBox="1"/>
          <p:nvPr/>
        </p:nvSpPr>
        <p:spPr>
          <a:xfrm>
            <a:off x="7310533" y="4946814"/>
            <a:ext cx="418654" cy="646331"/>
          </a:xfrm>
          <a:prstGeom prst="rect">
            <a:avLst/>
          </a:prstGeom>
          <a:solidFill>
            <a:schemeClr val="bg1"/>
          </a:solidFill>
          <a:ln>
            <a:solidFill>
              <a:schemeClr val="tx1"/>
            </a:solidFill>
          </a:ln>
        </p:spPr>
        <p:txBody>
          <a:bodyPr wrap="square" rtlCol="0">
            <a:spAutoFit/>
          </a:bodyPr>
          <a:lstStyle/>
          <a:p>
            <a:r>
              <a:rPr lang="en-US" sz="3600" dirty="0"/>
              <a:t>3</a:t>
            </a:r>
          </a:p>
        </p:txBody>
      </p:sp>
      <p:sp>
        <p:nvSpPr>
          <p:cNvPr id="20" name="TextBox 19"/>
          <p:cNvSpPr txBox="1"/>
          <p:nvPr/>
        </p:nvSpPr>
        <p:spPr>
          <a:xfrm>
            <a:off x="8017312" y="3890251"/>
            <a:ext cx="418654" cy="646331"/>
          </a:xfrm>
          <a:prstGeom prst="rect">
            <a:avLst/>
          </a:prstGeom>
          <a:solidFill>
            <a:schemeClr val="bg1"/>
          </a:solidFill>
          <a:ln>
            <a:solidFill>
              <a:schemeClr val="tx1"/>
            </a:solidFill>
          </a:ln>
        </p:spPr>
        <p:txBody>
          <a:bodyPr wrap="none" rtlCol="0">
            <a:spAutoFit/>
          </a:bodyPr>
          <a:lstStyle/>
          <a:p>
            <a:r>
              <a:rPr lang="en-US" sz="3600" dirty="0"/>
              <a:t>2</a:t>
            </a:r>
          </a:p>
        </p:txBody>
      </p:sp>
    </p:spTree>
    <p:extLst>
      <p:ext uri="{BB962C8B-B14F-4D97-AF65-F5344CB8AC3E}">
        <p14:creationId xmlns:p14="http://schemas.microsoft.com/office/powerpoint/2010/main" val="34245249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333" y="274637"/>
            <a:ext cx="8826500" cy="1820863"/>
          </a:xfrm>
          <a:ln w="38100" cmpd="sng">
            <a:solidFill>
              <a:schemeClr val="tx1"/>
            </a:solidFill>
          </a:ln>
        </p:spPr>
        <p:txBody>
          <a:bodyPr>
            <a:normAutofit fontScale="90000"/>
          </a:bodyPr>
          <a:lstStyle/>
          <a:p>
            <a:r>
              <a:rPr lang="en-US" dirty="0" smtClean="0"/>
              <a:t>What was the normal relationship between workers and factory owners during the second industrial revolution?</a:t>
            </a:r>
            <a:endParaRPr lang="en-US" dirty="0"/>
          </a:p>
        </p:txBody>
      </p:sp>
      <p:sp>
        <p:nvSpPr>
          <p:cNvPr id="3" name="Content Placeholder 2"/>
          <p:cNvSpPr>
            <a:spLocks noGrp="1"/>
          </p:cNvSpPr>
          <p:nvPr>
            <p:ph idx="1"/>
          </p:nvPr>
        </p:nvSpPr>
        <p:spPr>
          <a:xfrm>
            <a:off x="457200" y="2623215"/>
            <a:ext cx="8229600" cy="3599786"/>
          </a:xfrm>
        </p:spPr>
        <p:txBody>
          <a:bodyPr>
            <a:normAutofit fontScale="92500" lnSpcReduction="10000"/>
          </a:bodyPr>
          <a:lstStyle/>
          <a:p>
            <a:r>
              <a:rPr lang="en-US" dirty="0" smtClean="0"/>
              <a:t>long hours. </a:t>
            </a:r>
          </a:p>
          <a:p>
            <a:r>
              <a:rPr lang="en-US" dirty="0"/>
              <a:t>l</a:t>
            </a:r>
            <a:r>
              <a:rPr lang="en-US" dirty="0" smtClean="0"/>
              <a:t>ittle safety.</a:t>
            </a:r>
          </a:p>
          <a:p>
            <a:r>
              <a:rPr lang="en-US" dirty="0" smtClean="0"/>
              <a:t>low wages. </a:t>
            </a:r>
            <a:endParaRPr lang="en-US" dirty="0"/>
          </a:p>
          <a:p>
            <a:r>
              <a:rPr lang="en-US" dirty="0" smtClean="0"/>
              <a:t>Managers fired workers </a:t>
            </a:r>
            <a:r>
              <a:rPr lang="en-US" dirty="0"/>
              <a:t>for protesting or </a:t>
            </a:r>
            <a:r>
              <a:rPr lang="en-US" dirty="0" smtClean="0"/>
              <a:t>even organizing.</a:t>
            </a:r>
          </a:p>
          <a:p>
            <a:r>
              <a:rPr lang="en-US" dirty="0" smtClean="0"/>
              <a:t>Owners wanted laborers to be completely dependent on the business, not on each other.</a:t>
            </a:r>
            <a:endParaRPr lang="en-US" dirty="0"/>
          </a:p>
        </p:txBody>
      </p:sp>
    </p:spTree>
    <p:extLst>
      <p:ext uri="{BB962C8B-B14F-4D97-AF65-F5344CB8AC3E}">
        <p14:creationId xmlns:p14="http://schemas.microsoft.com/office/powerpoint/2010/main" val="353043237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breaker boys_co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963" y="887413"/>
            <a:ext cx="7202487" cy="508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9519953"/>
      </p:ext>
    </p:extLst>
  </p:cSld>
  <p:clrMapOvr>
    <a:masterClrMapping/>
  </p:clrMapOvr>
  <mc:AlternateContent xmlns:mc="http://schemas.openxmlformats.org/markup-compatibility/2006" xmlns:p14="http://schemas.microsoft.com/office/powerpoint/2010/main">
    <mc:Choice Requires="p14">
      <p:transition spd="slow" p14:dur="2000"/>
    </mc:Choice>
    <mc:Fallback xmlns:mv="urn:schemas-microsoft-com:mac:vml" xmlns="">
      <mp:transition xmlns:mp="http://schemas.microsoft.com/office/mac/powerpoint/2008/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8610</TotalTime>
  <Words>522</Words>
  <Application>Microsoft Macintosh PowerPoint</Application>
  <PresentationFormat>On-screen Show (4:3)</PresentationFormat>
  <Paragraphs>88</Paragraphs>
  <Slides>21</Slides>
  <Notes>6</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was the normal relationship between workers and factory owners during the second industrial revolution?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was the relationship between the United States labor unions and the Marxist movement in Europe?</vt:lpstr>
      <vt:lpstr>PowerPoint Presentation</vt:lpstr>
      <vt:lpstr>Sit Down, Shut Up, and WORK. Write your thoughts on these rules.</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Hagerty</dc:creator>
  <cp:lastModifiedBy>Thomas Hagerty</cp:lastModifiedBy>
  <cp:revision>106</cp:revision>
  <dcterms:created xsi:type="dcterms:W3CDTF">2017-09-29T15:31:10Z</dcterms:created>
  <dcterms:modified xsi:type="dcterms:W3CDTF">2017-09-29T23:32:16Z</dcterms:modified>
</cp:coreProperties>
</file>